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0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DA30438C-3B35-4F41-8448-A9C2100D3AB5}"/>
    <pc:docChg chg="modSld">
      <pc:chgData name="Robyn Cook-Ritchie" userId="bd6a7c089da4cdc9" providerId="LiveId" clId="{DA30438C-3B35-4F41-8448-A9C2100D3AB5}" dt="2023-02-21T20:05:27.059" v="70"/>
      <pc:docMkLst>
        <pc:docMk/>
      </pc:docMkLst>
      <pc:sldChg chg="modSp mod">
        <pc:chgData name="Robyn Cook-Ritchie" userId="bd6a7c089da4cdc9" providerId="LiveId" clId="{DA30438C-3B35-4F41-8448-A9C2100D3AB5}" dt="2023-02-21T20:02:47.477" v="3" actId="1076"/>
        <pc:sldMkLst>
          <pc:docMk/>
          <pc:sldMk cId="4137513771" sldId="257"/>
        </pc:sldMkLst>
        <pc:spChg chg="mod">
          <ac:chgData name="Robyn Cook-Ritchie" userId="bd6a7c089da4cdc9" providerId="LiveId" clId="{DA30438C-3B35-4F41-8448-A9C2100D3AB5}" dt="2023-02-21T20:02:45.188" v="2" actId="1076"/>
          <ac:spMkLst>
            <pc:docMk/>
            <pc:sldMk cId="4137513771" sldId="257"/>
            <ac:spMk id="2" creationId="{00000000-0000-0000-0000-000000000000}"/>
          </ac:spMkLst>
        </pc:spChg>
        <pc:spChg chg="mod">
          <ac:chgData name="Robyn Cook-Ritchie" userId="bd6a7c089da4cdc9" providerId="LiveId" clId="{DA30438C-3B35-4F41-8448-A9C2100D3AB5}" dt="2023-02-21T20:02:43.335" v="1" actId="1076"/>
          <ac:spMkLst>
            <pc:docMk/>
            <pc:sldMk cId="4137513771" sldId="257"/>
            <ac:spMk id="3" creationId="{00000000-0000-0000-0000-000000000000}"/>
          </ac:spMkLst>
        </pc:spChg>
        <pc:graphicFrameChg chg="mod">
          <ac:chgData name="Robyn Cook-Ritchie" userId="bd6a7c089da4cdc9" providerId="LiveId" clId="{DA30438C-3B35-4F41-8448-A9C2100D3AB5}" dt="2023-02-21T20:02:47.477" v="3" actId="1076"/>
          <ac:graphicFrameMkLst>
            <pc:docMk/>
            <pc:sldMk cId="4137513771" sldId="257"/>
            <ac:graphicFrameMk id="4" creationId="{00000000-0000-0000-0000-000000000000}"/>
          </ac:graphicFrameMkLst>
        </pc:graphicFrameChg>
      </pc:sldChg>
      <pc:sldChg chg="modSp mod">
        <pc:chgData name="Robyn Cook-Ritchie" userId="bd6a7c089da4cdc9" providerId="LiveId" clId="{DA30438C-3B35-4F41-8448-A9C2100D3AB5}" dt="2023-02-21T20:02:50.773" v="4" actId="12"/>
        <pc:sldMkLst>
          <pc:docMk/>
          <pc:sldMk cId="4224537085" sldId="307"/>
        </pc:sldMkLst>
        <pc:spChg chg="mod">
          <ac:chgData name="Robyn Cook-Ritchie" userId="bd6a7c089da4cdc9" providerId="LiveId" clId="{DA30438C-3B35-4F41-8448-A9C2100D3AB5}" dt="2023-02-21T20:02:50.773" v="4" actId="12"/>
          <ac:spMkLst>
            <pc:docMk/>
            <pc:sldMk cId="4224537085" sldId="30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2:54.242" v="5" actId="12"/>
        <pc:sldMkLst>
          <pc:docMk/>
          <pc:sldMk cId="184126054" sldId="308"/>
        </pc:sldMkLst>
        <pc:spChg chg="mod">
          <ac:chgData name="Robyn Cook-Ritchie" userId="bd6a7c089da4cdc9" providerId="LiveId" clId="{DA30438C-3B35-4F41-8448-A9C2100D3AB5}" dt="2023-02-21T20:02:54.242" v="5" actId="12"/>
          <ac:spMkLst>
            <pc:docMk/>
            <pc:sldMk cId="184126054" sldId="30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2:56.923" v="6" actId="12"/>
        <pc:sldMkLst>
          <pc:docMk/>
          <pc:sldMk cId="3249846101" sldId="309"/>
        </pc:sldMkLst>
        <pc:spChg chg="mod">
          <ac:chgData name="Robyn Cook-Ritchie" userId="bd6a7c089da4cdc9" providerId="LiveId" clId="{DA30438C-3B35-4F41-8448-A9C2100D3AB5}" dt="2023-02-21T20:02:56.923" v="6" actId="12"/>
          <ac:spMkLst>
            <pc:docMk/>
            <pc:sldMk cId="3249846101" sldId="30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3:12.696" v="9" actId="14"/>
        <pc:sldMkLst>
          <pc:docMk/>
          <pc:sldMk cId="987887942" sldId="313"/>
        </pc:sldMkLst>
        <pc:spChg chg="mod">
          <ac:chgData name="Robyn Cook-Ritchie" userId="bd6a7c089da4cdc9" providerId="LiveId" clId="{DA30438C-3B35-4F41-8448-A9C2100D3AB5}" dt="2023-02-21T20:03:12.696" v="9" actId="14"/>
          <ac:spMkLst>
            <pc:docMk/>
            <pc:sldMk cId="987887942" sldId="31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3:48.436" v="31" actId="1076"/>
        <pc:sldMkLst>
          <pc:docMk/>
          <pc:sldMk cId="983293263" sldId="315"/>
        </pc:sldMkLst>
        <pc:spChg chg="mod">
          <ac:chgData name="Robyn Cook-Ritchie" userId="bd6a7c089da4cdc9" providerId="LiveId" clId="{DA30438C-3B35-4F41-8448-A9C2100D3AB5}" dt="2023-02-21T20:03:48.436" v="31" actId="1076"/>
          <ac:spMkLst>
            <pc:docMk/>
            <pc:sldMk cId="983293263" sldId="31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3:55.574" v="34" actId="1076"/>
        <pc:sldMkLst>
          <pc:docMk/>
          <pc:sldMk cId="3332565459" sldId="316"/>
        </pc:sldMkLst>
        <pc:spChg chg="mod">
          <ac:chgData name="Robyn Cook-Ritchie" userId="bd6a7c089da4cdc9" providerId="LiveId" clId="{DA30438C-3B35-4F41-8448-A9C2100D3AB5}" dt="2023-02-21T20:03:53.770" v="33" actId="1076"/>
          <ac:spMkLst>
            <pc:docMk/>
            <pc:sldMk cId="3332565459" sldId="316"/>
            <ac:spMk id="2" creationId="{00000000-0000-0000-0000-000000000000}"/>
          </ac:spMkLst>
        </pc:spChg>
        <pc:spChg chg="mod">
          <ac:chgData name="Robyn Cook-Ritchie" userId="bd6a7c089da4cdc9" providerId="LiveId" clId="{DA30438C-3B35-4F41-8448-A9C2100D3AB5}" dt="2023-02-21T20:03:55.574" v="34" actId="1076"/>
          <ac:spMkLst>
            <pc:docMk/>
            <pc:sldMk cId="3332565459" sldId="31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4:02.229" v="37" actId="1076"/>
        <pc:sldMkLst>
          <pc:docMk/>
          <pc:sldMk cId="2805654302" sldId="317"/>
        </pc:sldMkLst>
        <pc:spChg chg="mod">
          <ac:chgData name="Robyn Cook-Ritchie" userId="bd6a7c089da4cdc9" providerId="LiveId" clId="{DA30438C-3B35-4F41-8448-A9C2100D3AB5}" dt="2023-02-21T20:04:00.367" v="36" actId="1076"/>
          <ac:spMkLst>
            <pc:docMk/>
            <pc:sldMk cId="2805654302" sldId="317"/>
            <ac:spMk id="2" creationId="{00000000-0000-0000-0000-000000000000}"/>
          </ac:spMkLst>
        </pc:spChg>
        <pc:spChg chg="mod">
          <ac:chgData name="Robyn Cook-Ritchie" userId="bd6a7c089da4cdc9" providerId="LiveId" clId="{DA30438C-3B35-4F41-8448-A9C2100D3AB5}" dt="2023-02-21T20:04:02.229" v="37" actId="1076"/>
          <ac:spMkLst>
            <pc:docMk/>
            <pc:sldMk cId="2805654302" sldId="317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5:06.813" v="66" actId="20577"/>
        <pc:sldMkLst>
          <pc:docMk/>
          <pc:sldMk cId="471836787" sldId="319"/>
        </pc:sldMkLst>
        <pc:spChg chg="mod">
          <ac:chgData name="Robyn Cook-Ritchie" userId="bd6a7c089da4cdc9" providerId="LiveId" clId="{DA30438C-3B35-4F41-8448-A9C2100D3AB5}" dt="2023-02-21T20:05:06.813" v="66" actId="20577"/>
          <ac:spMkLst>
            <pc:docMk/>
            <pc:sldMk cId="471836787" sldId="319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DA30438C-3B35-4F41-8448-A9C2100D3AB5}" dt="2023-02-21T20:05:27.059" v="70"/>
        <pc:sldMkLst>
          <pc:docMk/>
          <pc:sldMk cId="2088157045" sldId="323"/>
        </pc:sldMkLst>
        <pc:spChg chg="mod">
          <ac:chgData name="Robyn Cook-Ritchie" userId="bd6a7c089da4cdc9" providerId="LiveId" clId="{DA30438C-3B35-4F41-8448-A9C2100D3AB5}" dt="2023-02-21T20:05:27.059" v="70"/>
          <ac:spMkLst>
            <pc:docMk/>
            <pc:sldMk cId="2088157045" sldId="32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088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martserve.ca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-4v6u1x36L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odsafetytraining.ca/?gclid=EAIaIQobChMIkNnO4vjW6AIVCZ2zCh1k8gecEAAYAyAAEgIxmfD_BwE" TargetMode="External"/><Relationship Id="rId2" Type="http://schemas.openxmlformats.org/officeDocument/2006/relationships/hyperlink" Target="https://www.foodsafety.ca/l/food-handler-certificate?creative=311965787733&amp;keyword=ontario%20food%20safety%20certificate&amp;matchtype=p&amp;network=g&amp;device=c&amp;_campaign=cfs-awa-rtb-ont-ppc&amp;_region=ont&amp;campaignid=1629891061&amp;adgroupid=62797662715&amp;adid=311965787733&amp;gclid=EAIaIQobChMIkNnO4vjW6AIVCZ2zCh1k8gecEAAYASAAEgKMrPD_Bw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ingoodhands.ca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kdumesnil\Documents\Learning%20Series%20stuff\Get%20Set%20for%20Customer%20Service\smartserve.c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</a:t>
            </a:r>
            <a:br>
              <a:rPr lang="en-CA" dirty="0"/>
            </a:br>
            <a:r>
              <a:rPr lang="en-CA" dirty="0"/>
              <a:t>Customer Service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8</a:t>
            </a:r>
          </a:p>
        </p:txBody>
      </p:sp>
    </p:spTree>
    <p:extLst>
      <p:ext uri="{BB962C8B-B14F-4D97-AF65-F5344CB8AC3E}">
        <p14:creationId xmlns:p14="http://schemas.microsoft.com/office/powerpoint/2010/main" val="3721318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Smart Serve Certificate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Smart Serve Ontario offers the Smart Serve Responsible Alcohol Beverage Sales and Service Training Program. </a:t>
            </a:r>
          </a:p>
          <a:p>
            <a:r>
              <a:rPr lang="en-US" dirty="0"/>
              <a:t>This program is approved by the Alcohol and Gaming Commission of Ontario (AGCO). </a:t>
            </a:r>
          </a:p>
          <a:p>
            <a:r>
              <a:rPr lang="en-US" dirty="0"/>
              <a:t>It is the only responsible alcohol training program in Ontario. </a:t>
            </a:r>
          </a:p>
          <a:p>
            <a:r>
              <a:rPr lang="en-US" dirty="0"/>
              <a:t>Training and test proctoring is all done online.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300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0254" y="1710906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is a fee participants must pay in order to complete the Smart Serve training. </a:t>
            </a:r>
          </a:p>
          <a:p>
            <a:r>
              <a:rPr lang="en-US" dirty="0"/>
              <a:t>Visit </a:t>
            </a:r>
            <a:r>
              <a:rPr lang="en-US" u="sng" dirty="0">
                <a:hlinkClick r:id="rId2"/>
              </a:rPr>
              <a:t>https://smartserve.ca/</a:t>
            </a:r>
            <a:r>
              <a:rPr lang="en-US" dirty="0"/>
              <a:t> to confirm the current fee. </a:t>
            </a:r>
          </a:p>
          <a:p>
            <a:r>
              <a:rPr lang="en-US" dirty="0"/>
              <a:t>When you have finished your research, share your findings with the group.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93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117" y="624110"/>
            <a:ext cx="8911687" cy="1280890"/>
          </a:xfrm>
        </p:spPr>
        <p:txBody>
          <a:bodyPr/>
          <a:lstStyle/>
          <a:p>
            <a:r>
              <a:rPr lang="en-CA" dirty="0"/>
              <a:t>Workplace Hazardous Materials Information System (WHMIS)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295" y="2021457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WHMIS is Canada’s national workplace hazard communication standard.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2565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679" y="632736"/>
            <a:ext cx="8911687" cy="1280890"/>
          </a:xfrm>
        </p:spPr>
        <p:txBody>
          <a:bodyPr/>
          <a:lstStyle/>
          <a:p>
            <a:r>
              <a:rPr lang="en-CA" dirty="0"/>
              <a:t>Workplace Hazardous Materials Information System (WHMIS)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7506" y="2142227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WHMIS contains: </a:t>
            </a:r>
            <a:endParaRPr lang="en-CA" dirty="0"/>
          </a:p>
          <a:p>
            <a:pPr lvl="1"/>
            <a:r>
              <a:rPr lang="en-US" dirty="0"/>
              <a:t>Cautionary labelling of containers of WHMIS controlled products</a:t>
            </a:r>
            <a:endParaRPr lang="en-CA" dirty="0"/>
          </a:p>
          <a:p>
            <a:pPr lvl="1"/>
            <a:r>
              <a:rPr lang="en-US" dirty="0"/>
              <a:t>The provision of material safety data sheets (MSDS) </a:t>
            </a:r>
            <a:endParaRPr lang="en-CA" dirty="0"/>
          </a:p>
          <a:p>
            <a:pPr lvl="1"/>
            <a:r>
              <a:rPr lang="en-US" dirty="0"/>
              <a:t>Worker education and site-specific training programs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5654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Workplace Hazardous Materials Information System (WHMIS)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Depending on the work setting you choose, you may be required to complete WHMIS training. </a:t>
            </a:r>
          </a:p>
          <a:p>
            <a:r>
              <a:rPr lang="en-US" dirty="0"/>
              <a:t>This is generally done during orientation and training by your employer. </a:t>
            </a:r>
          </a:p>
          <a:p>
            <a:r>
              <a:rPr lang="en-US" dirty="0"/>
              <a:t>However, in some cases you may be required to complete a WHMIS training program before you are hired. </a:t>
            </a:r>
          </a:p>
          <a:p>
            <a:r>
              <a:rPr lang="en-US" dirty="0"/>
              <a:t>There are various organizations that provide WHMIS training.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7261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2834" y="2004204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Using a Google search engine, find 3 possible options for completing WHMIS training and list them in your workbook.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36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Accessibility for Ontarians with Disabilities Act (AODA)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accessibility for Ontarians with Disabilities Act was enacted in 2005. </a:t>
            </a:r>
          </a:p>
          <a:p>
            <a:r>
              <a:rPr lang="en-US" dirty="0"/>
              <a:t>It was created to improve accessibility standards for Ontarians with disabilities to all public institutions.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8776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Accessibility for Ontarians with Disabilities Act (AODA)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Accessibility standards are laws that all public establishments must follow to be more accessible to all individuals.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9148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Accessibility for Ontarians with Disabilities Act (AODA)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working in the customer service sector, you may be required to assist/serve/work with individuals with disabilities.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1313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the “Region of York AODA Accessible Customer Service Training Video”.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u="sng" dirty="0">
                <a:hlinkClick r:id="rId2"/>
              </a:rPr>
              <a:t>https://www.youtube.com/watch?v=-4v6u1x36L4</a:t>
            </a:r>
            <a:endParaRPr lang="en-CA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Take notes and discuss as a group when the video is complete.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5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5923" y="618572"/>
            <a:ext cx="8911687" cy="1280890"/>
          </a:xfrm>
        </p:spPr>
        <p:txBody>
          <a:bodyPr/>
          <a:lstStyle/>
          <a:p>
            <a:r>
              <a:rPr lang="en-CA" dirty="0"/>
              <a:t>Session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5923" y="1572883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93816"/>
              </p:ext>
            </p:extLst>
          </p:nvPr>
        </p:nvGraphicFramePr>
        <p:xfrm>
          <a:off x="2191589" y="2157139"/>
          <a:ext cx="7808822" cy="4082289"/>
        </p:xfrm>
        <a:graphic>
          <a:graphicData uri="http://schemas.openxmlformats.org/drawingml/2006/table">
            <a:tbl>
              <a:tblPr firstRow="1" firstCol="1" bandRow="1"/>
              <a:tblGrid>
                <a:gridCol w="1695391">
                  <a:extLst>
                    <a:ext uri="{9D8B030D-6E8A-4147-A177-3AD203B41FA5}">
                      <a16:colId xmlns:a16="http://schemas.microsoft.com/office/drawing/2014/main" val="662714680"/>
                    </a:ext>
                  </a:extLst>
                </a:gridCol>
                <a:gridCol w="6113431">
                  <a:extLst>
                    <a:ext uri="{9D8B030D-6E8A-4147-A177-3AD203B41FA5}">
                      <a16:colId xmlns:a16="http://schemas.microsoft.com/office/drawing/2014/main" val="582832537"/>
                    </a:ext>
                  </a:extLst>
                </a:gridCol>
              </a:tblGrid>
              <a:tr h="481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adjust your behaviour when serving customers with disabilities.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461598"/>
                  </a:ext>
                </a:extLst>
              </a:tr>
              <a:tr h="481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communication skills when working with customers with disabilities.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871100"/>
                  </a:ext>
                </a:extLst>
              </a:tr>
              <a:tr h="7219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develop and apply customer service techniques when assisting customers with disabilities. You will use creativity and innovation to find ways to learn new things.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044810"/>
                  </a:ext>
                </a:extLst>
              </a:tr>
              <a:tr h="481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while finding learning resources online.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600273"/>
                  </a:ext>
                </a:extLst>
              </a:tr>
              <a:tr h="7219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problems while serving customers and continuing to learn new skills.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092369"/>
                  </a:ext>
                </a:extLst>
              </a:tr>
              <a:tr h="481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from various sources.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2085750"/>
                  </a:ext>
                </a:extLst>
              </a:tr>
              <a:tr h="4813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writing skills while using a variety of methods to share information.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8102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1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511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Training &amp; Continuous Learning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Depending on the customer service setting you choose to work in, you may be required to have other specific training. </a:t>
            </a:r>
          </a:p>
          <a:p>
            <a:r>
              <a:rPr lang="en-US" dirty="0"/>
              <a:t>Some examples include:</a:t>
            </a:r>
            <a:endParaRPr lang="en-CA" dirty="0"/>
          </a:p>
          <a:p>
            <a:pPr lvl="1"/>
            <a:r>
              <a:rPr lang="en-US" dirty="0"/>
              <a:t>Food Safety certificate</a:t>
            </a:r>
            <a:endParaRPr lang="en-CA" dirty="0"/>
          </a:p>
          <a:p>
            <a:pPr lvl="1"/>
            <a:r>
              <a:rPr lang="en-US" dirty="0"/>
              <a:t>Smart Serve certificate</a:t>
            </a:r>
            <a:endParaRPr lang="en-CA" dirty="0"/>
          </a:p>
          <a:p>
            <a:pPr lvl="1"/>
            <a:r>
              <a:rPr lang="en-US" dirty="0"/>
              <a:t>WHMIS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453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Food Safety Certificate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It is recommended that anyone who works within a food premise should take part in a food safety course and become certified.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412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Food </a:t>
            </a:r>
            <a:r>
              <a:rPr lang="en-CA"/>
              <a:t>Safety Certificate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 jobs that work within a food premise can include:</a:t>
            </a:r>
            <a:endParaRPr lang="en-CA" dirty="0"/>
          </a:p>
          <a:p>
            <a:pPr lvl="1"/>
            <a:r>
              <a:rPr lang="en-US" dirty="0"/>
              <a:t>Restaurant owners/managers</a:t>
            </a:r>
            <a:endParaRPr lang="en-CA" dirty="0"/>
          </a:p>
          <a:p>
            <a:pPr lvl="1"/>
            <a:r>
              <a:rPr lang="en-US" dirty="0"/>
              <a:t>Chefs, sous chefs, line cooks, etc. </a:t>
            </a:r>
            <a:endParaRPr lang="en-CA" dirty="0"/>
          </a:p>
          <a:p>
            <a:pPr lvl="1"/>
            <a:r>
              <a:rPr lang="en-US" dirty="0"/>
              <a:t>Dishwashers</a:t>
            </a:r>
            <a:endParaRPr lang="en-CA" dirty="0"/>
          </a:p>
          <a:p>
            <a:pPr lvl="1"/>
            <a:r>
              <a:rPr lang="en-US" dirty="0"/>
              <a:t>Serving staff</a:t>
            </a:r>
            <a:endParaRPr lang="en-CA" dirty="0"/>
          </a:p>
          <a:p>
            <a:pPr lvl="1"/>
            <a:r>
              <a:rPr lang="en-US" dirty="0"/>
              <a:t>Hosting staff</a:t>
            </a:r>
            <a:endParaRPr lang="en-CA" dirty="0"/>
          </a:p>
          <a:p>
            <a:pPr lvl="1"/>
            <a:r>
              <a:rPr lang="en-US" dirty="0"/>
              <a:t>Counter staff at any fast food restaurant</a:t>
            </a:r>
            <a:endParaRPr lang="en-CA" dirty="0"/>
          </a:p>
          <a:p>
            <a:pPr lvl="1"/>
            <a:r>
              <a:rPr lang="en-US" dirty="0"/>
              <a:t>Any other kitchen help jobs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4984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Food Safety Certificate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various methods for completing a food safety certificate. </a:t>
            </a:r>
          </a:p>
          <a:p>
            <a:r>
              <a:rPr lang="en-US" dirty="0"/>
              <a:t>If you would like to complete the training online, there are several online platforms that offer the certification.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8669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 the links below to research your options. </a:t>
            </a:r>
          </a:p>
          <a:p>
            <a:r>
              <a:rPr lang="en-US" dirty="0"/>
              <a:t>Compare information such as cost, duration and requirements for each website. </a:t>
            </a:r>
            <a:endParaRPr lang="en-CA" dirty="0"/>
          </a:p>
          <a:p>
            <a:pPr lvl="1"/>
            <a:r>
              <a:rPr lang="en-US" u="sng" dirty="0">
                <a:hlinkClick r:id="rId2"/>
              </a:rPr>
              <a:t>https://www.foodsafety.ca/l/food-handler-certificate</a:t>
            </a:r>
            <a:endParaRPr lang="en-CA" dirty="0"/>
          </a:p>
          <a:p>
            <a:pPr lvl="1"/>
            <a:r>
              <a:rPr lang="en-US" u="sng" dirty="0">
                <a:hlinkClick r:id="rId3"/>
              </a:rPr>
              <a:t>https://www.foodsafetytraining.ca/</a:t>
            </a:r>
            <a:endParaRPr lang="en-CA" dirty="0"/>
          </a:p>
          <a:p>
            <a:pPr lvl="1"/>
            <a:r>
              <a:rPr lang="en-US" u="sng" dirty="0">
                <a:hlinkClick r:id="rId4"/>
              </a:rPr>
              <a:t>https://ingoodhands.ca/</a:t>
            </a:r>
            <a:endParaRPr lang="en-CA" dirty="0"/>
          </a:p>
          <a:p>
            <a:r>
              <a:rPr lang="en-US" dirty="0"/>
              <a:t>Share your findings with the group and discuss the options available in your area.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39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Smart Serve Certificate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Smart Serve certification is required for any employee who serves or handles alcohol, as well as managers and security staff in Ontario. </a:t>
            </a:r>
          </a:p>
          <a:p>
            <a:r>
              <a:rPr lang="en-US" dirty="0"/>
              <a:t>Therefore, if you choose to work in any setting that will require you to serve or handle alcohol, you will need to complete the certification program.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32023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Smart Serve Certificate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can access the training by registering online at: </a:t>
            </a:r>
          </a:p>
          <a:p>
            <a:pPr marL="57150" indent="0">
              <a:buNone/>
            </a:pPr>
            <a:r>
              <a:rPr lang="en-US" u="sng" dirty="0">
                <a:hlinkClick r:id="rId2"/>
              </a:rPr>
              <a:t>smartserve.ca</a:t>
            </a:r>
            <a:r>
              <a:rPr lang="en-US" dirty="0"/>
              <a:t>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8788794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271</TotalTime>
  <Words>810</Words>
  <Application>Microsoft Office PowerPoint</Application>
  <PresentationFormat>Widescreen</PresentationFormat>
  <Paragraphs>87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Wingdings 3</vt:lpstr>
      <vt:lpstr>Wisp</vt:lpstr>
      <vt:lpstr>Get Set for Customer Service</vt:lpstr>
      <vt:lpstr>Session 8</vt:lpstr>
      <vt:lpstr>Training &amp; Continuous Learning </vt:lpstr>
      <vt:lpstr>Food Safety Certificate </vt:lpstr>
      <vt:lpstr>Food Safety Certificate </vt:lpstr>
      <vt:lpstr>Food Safety Certificate </vt:lpstr>
      <vt:lpstr>Activity </vt:lpstr>
      <vt:lpstr>Smart Serve Certificate </vt:lpstr>
      <vt:lpstr>Smart Serve Certificate </vt:lpstr>
      <vt:lpstr>Smart Serve Certificate </vt:lpstr>
      <vt:lpstr>Activity </vt:lpstr>
      <vt:lpstr>Workplace Hazardous Materials Information System (WHMIS)</vt:lpstr>
      <vt:lpstr>Workplace Hazardous Materials Information System (WHMIS)</vt:lpstr>
      <vt:lpstr>Workplace Hazardous Materials Information System (WHMIS)</vt:lpstr>
      <vt:lpstr>Activity </vt:lpstr>
      <vt:lpstr>Accessibility for Ontarians with Disabilities Act (AODA)</vt:lpstr>
      <vt:lpstr>Accessibility for Ontarians with Disabilities Act (AODA)</vt:lpstr>
      <vt:lpstr>Accessibility for Ontarians with Disabilities Act (AODA)</vt:lpstr>
      <vt:lpstr>Video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Office Administration</dc:title>
  <dc:creator>Kari Dumesnil</dc:creator>
  <cp:lastModifiedBy>Robyn Cook-Ritchie</cp:lastModifiedBy>
  <cp:revision>28</cp:revision>
  <dcterms:created xsi:type="dcterms:W3CDTF">2023-02-01T20:29:48Z</dcterms:created>
  <dcterms:modified xsi:type="dcterms:W3CDTF">2023-02-21T20:05:30Z</dcterms:modified>
</cp:coreProperties>
</file>